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8" r:id="rId2"/>
    <p:sldId id="297" r:id="rId3"/>
    <p:sldId id="325" r:id="rId4"/>
    <p:sldId id="300" r:id="rId5"/>
    <p:sldId id="309" r:id="rId6"/>
    <p:sldId id="326" r:id="rId7"/>
    <p:sldId id="283" r:id="rId8"/>
    <p:sldId id="273" r:id="rId9"/>
    <p:sldId id="264" r:id="rId10"/>
    <p:sldId id="319" r:id="rId11"/>
    <p:sldId id="321" r:id="rId12"/>
    <p:sldId id="320" r:id="rId13"/>
    <p:sldId id="323" r:id="rId14"/>
    <p:sldId id="306" r:id="rId15"/>
    <p:sldId id="307" r:id="rId16"/>
    <p:sldId id="262" r:id="rId17"/>
    <p:sldId id="322" r:id="rId18"/>
    <p:sldId id="301" r:id="rId19"/>
    <p:sldId id="308" r:id="rId20"/>
    <p:sldId id="324" r:id="rId21"/>
    <p:sldId id="284" r:id="rId22"/>
    <p:sldId id="271" r:id="rId23"/>
    <p:sldId id="315" r:id="rId24"/>
    <p:sldId id="275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Bianchi Barata Ribeiro" initials="MB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76121" autoAdjust="0"/>
  </p:normalViewPr>
  <p:slideViewPr>
    <p:cSldViewPr snapToGrid="0">
      <p:cViewPr varScale="1">
        <p:scale>
          <a:sx n="67" d="100"/>
          <a:sy n="67" d="100"/>
        </p:scale>
        <p:origin x="116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94B5-C063-4EA8-B7F8-E2F66115C32C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4313E-1F25-4044-B6BC-15070B8047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4175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52C77-73FE-4EBC-B761-107037722079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EBC57-AE79-4352-9123-2BDB3DD34D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379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EBC57-AE79-4352-9123-2BDB3DD34DD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8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</a:t>
            </a:r>
            <a:r>
              <a:rPr lang="pt-BR" baseline="0" dirty="0" smtClean="0"/>
              <a:t> de recursos limitados: tempo, capacidade computacional, mão-de-obra.</a:t>
            </a:r>
          </a:p>
          <a:p>
            <a:r>
              <a:rPr lang="pt-BR" baseline="0" dirty="0" smtClean="0"/>
              <a:t>https://datascienceplus.com/evaluation-of-topic-modeling-topic-coherence/</a:t>
            </a:r>
          </a:p>
        </p:txBody>
      </p:sp>
    </p:spTree>
    <p:extLst>
      <p:ext uri="{BB962C8B-B14F-4D97-AF65-F5344CB8AC3E}">
        <p14:creationId xmlns:p14="http://schemas.microsoft.com/office/powerpoint/2010/main" val="602206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6893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Esse</a:t>
            </a:r>
            <a:r>
              <a:rPr lang="pt-BR" baseline="0" dirty="0" smtClean="0"/>
              <a:t> e</a:t>
            </a:r>
            <a:r>
              <a:rPr lang="pt-BR" dirty="0" smtClean="0"/>
              <a:t>xemplo mostra 2 tipos</a:t>
            </a:r>
            <a:r>
              <a:rPr lang="pt-BR" baseline="0" dirty="0" smtClean="0"/>
              <a:t> de entidades: pessoas e locais que referenciam pessoas (mas são semanticamente locais).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989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Palavras</a:t>
            </a:r>
            <a:r>
              <a:rPr lang="pt-BR" baseline="0" dirty="0" smtClean="0"/>
              <a:t> é uma ferramenta de PLN (NLP) criada por </a:t>
            </a:r>
            <a:r>
              <a:rPr lang="pt-BR" dirty="0" err="1" smtClean="0"/>
              <a:t>Eckhard</a:t>
            </a:r>
            <a:r>
              <a:rPr lang="pt-BR" dirty="0" smtClean="0"/>
              <a:t> </a:t>
            </a:r>
            <a:r>
              <a:rPr lang="pt-BR" dirty="0" err="1" smtClean="0"/>
              <a:t>Bick</a:t>
            </a:r>
            <a:r>
              <a:rPr lang="pt-BR" dirty="0" smtClean="0"/>
              <a:t>.</a:t>
            </a:r>
          </a:p>
          <a:p>
            <a:r>
              <a:rPr lang="pt-BR" dirty="0" smtClean="0"/>
              <a:t>Haveria muita perda de informação ao usar a alternativa de traduzir, pois já há perda na fase de OCR.</a:t>
            </a:r>
          </a:p>
          <a:p>
            <a:r>
              <a:rPr lang="pt-BR" dirty="0" smtClean="0"/>
              <a:t>Mencionar os nomes duplicados</a:t>
            </a:r>
            <a:r>
              <a:rPr lang="pt-BR" baseline="0" dirty="0" smtClean="0"/>
              <a:t> e a necessidade de fazer análise exploratória para analisar os nomes.</a:t>
            </a:r>
          </a:p>
          <a:p>
            <a:r>
              <a:rPr lang="pt-BR" baseline="0" dirty="0" smtClean="0"/>
              <a:t>Falar de entidade ativa e entidade passiva.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Mostrar o </a:t>
            </a:r>
            <a:r>
              <a:rPr lang="pt-BR" baseline="0" dirty="0" err="1" smtClean="0"/>
              <a:t>dataframe</a:t>
            </a:r>
            <a:r>
              <a:rPr lang="pt-BR" baseline="0" dirty="0" smtClean="0"/>
              <a:t> no código. Falar sobre a maior tolerância a Falsos Positivos para nomes de alta relevância.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49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58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370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61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27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Análise exploratória de dados para identificar padrões.</a:t>
            </a:r>
          </a:p>
          <a:p>
            <a:endParaRPr lang="pt-BR" dirty="0" smtClean="0"/>
          </a:p>
          <a:p>
            <a:r>
              <a:rPr lang="pt-BR" dirty="0" smtClean="0"/>
              <a:t>O que é expressão regular: é uma representação de padrões em um corpo de texto, que permite localizar ou modificar caracteres ou palavras específicas de </a:t>
            </a:r>
            <a:r>
              <a:rPr lang="pt-BR" smtClean="0"/>
              <a:t>forma mais dinâmica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098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mostra o processo de transformação de um texto original</a:t>
            </a:r>
            <a:r>
              <a:rPr lang="pt-BR" baseline="0" dirty="0" smtClean="0"/>
              <a:t> digitalizado (imagem esquerda) em texto codificado (imagem superior direita). Note nos trechos circulados em vermelho que há termos não-dicionarizados, por causa de erro no processo de OCR ou até mesmo no texto original. O computador entende cada círculo como uma palavra, o que deve ser corrigido no processo de limpeza (imagem inferior direita).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32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41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linguagem</a:t>
            </a:r>
            <a:r>
              <a:rPr lang="en-US" dirty="0" smtClean="0"/>
              <a:t> natural, o LDA 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estatístico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categorizar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/clusters de </a:t>
            </a:r>
            <a:r>
              <a:rPr lang="en-US" baseline="0" dirty="0" err="1" smtClean="0"/>
              <a:t>acordo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similaridade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Cabe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especialista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construídos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identificar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respectivo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. </a:t>
            </a:r>
          </a:p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David </a:t>
            </a:r>
            <a:r>
              <a:rPr lang="en-US" dirty="0" err="1" smtClean="0"/>
              <a:t>Blei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2003, com </a:t>
            </a:r>
            <a:r>
              <a:rPr lang="en-US" dirty="0" err="1" smtClean="0"/>
              <a:t>colaboração</a:t>
            </a:r>
            <a:r>
              <a:rPr lang="en-US" dirty="0" smtClean="0"/>
              <a:t> de outros </a:t>
            </a:r>
            <a:r>
              <a:rPr lang="en-US" dirty="0" err="1" smtClean="0"/>
              <a:t>autores</a:t>
            </a:r>
            <a:r>
              <a:rPr lang="en-US" dirty="0" smtClean="0"/>
              <a:t>, </a:t>
            </a:r>
            <a:r>
              <a:rPr lang="en-US" dirty="0" err="1" smtClean="0"/>
              <a:t>tal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: Andrew Ng.</a:t>
            </a:r>
          </a:p>
          <a:p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afeta</a:t>
            </a:r>
            <a:r>
              <a:rPr lang="en-US" dirty="0" smtClean="0"/>
              <a:t> o </a:t>
            </a:r>
            <a:r>
              <a:rPr lang="en-US" dirty="0" err="1" smtClean="0"/>
              <a:t>resultado</a:t>
            </a:r>
            <a:r>
              <a:rPr lang="en-US" dirty="0" smtClean="0"/>
              <a:t>: </a:t>
            </a:r>
            <a:r>
              <a:rPr lang="en-US" dirty="0" err="1" smtClean="0"/>
              <a:t>poucos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implicam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genéricos</a:t>
            </a:r>
            <a:r>
              <a:rPr lang="en-US" dirty="0" smtClean="0"/>
              <a:t>. </a:t>
            </a:r>
            <a:r>
              <a:rPr lang="en-US" dirty="0" err="1" smtClean="0"/>
              <a:t>Muitos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implicam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detalhados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entanto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duplicados</a:t>
            </a:r>
            <a:r>
              <a:rPr lang="en-US" baseline="0" dirty="0" smtClean="0"/>
              <a:t>.</a:t>
            </a:r>
            <a:endParaRPr lang="en-US" dirty="0"/>
          </a:p>
          <a:p>
            <a:r>
              <a:rPr lang="en-US" dirty="0" err="1" smtClean="0"/>
              <a:t>Deixar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aberto</a:t>
            </a:r>
            <a:r>
              <a:rPr lang="en-US" dirty="0" smtClean="0"/>
              <a:t> no chrome.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08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1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 w="76200" cmpd="sng">
            <a:noFill/>
          </a:ln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 w="76200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A7E48-E1C7-4B3C-9061-D6BF2537B2DB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05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15EB-FF13-42ED-AAE4-5A3F71CDEF74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40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187A-9015-4F9D-850A-7174A83F63FD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9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  <a:ln w="76200" cap="flat" cmpd="sng">
            <a:noFill/>
            <a:round/>
          </a:ln>
        </p:spPr>
        <p:txBody>
          <a:bodyPr>
            <a:noAutofit/>
          </a:bodyPr>
          <a:lstStyle>
            <a:lvl1pPr algn="ctr"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 w="76200" cmpd="sng">
            <a:noFill/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CD8E-2022-495E-8721-47E68D017B45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207151" y="640810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aseline="0" dirty="0" smtClean="0">
                <a:solidFill>
                  <a:schemeClr val="bg1">
                    <a:lumMod val="50000"/>
                  </a:schemeClr>
                </a:solidFill>
              </a:rPr>
              <a:t>/ 22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7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3089-CE05-4BE6-88F6-886CC9564002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9F25-8172-48D4-91B8-B3E1E781489B}" type="datetime1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0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63ABF-FF12-4F5F-84DE-179D330B417B}" type="datetime1">
              <a:rPr lang="pt-BR" smtClean="0"/>
              <a:t>22/08/2019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79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F85-BCAA-4B03-BD37-6F550D1F87BC}" type="datetime1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30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CD35-9F7B-46E3-B2F8-39924B7E3F52}" type="datetime1">
              <a:rPr lang="pt-BR" smtClean="0"/>
              <a:t>22/08/2019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0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0BC42-E3E1-4BAC-8BF1-D0D92B4102B7}" type="datetime1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66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DA37-A6DF-4013-935E-F4F4E790ACFA}" type="datetime1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5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7A8F-94D9-42D4-B090-E0BEC9EE9ED3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7E56-845D-4A7A-953E-A42BF8583D65}" type="slidenum">
              <a:rPr lang="pt-BR" smtClean="0"/>
              <a:pPr/>
              <a:t>‹#›</a:t>
            </a:fld>
            <a:r>
              <a:rPr lang="pt-BR" dirty="0" smtClean="0"/>
              <a:t> de 22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03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yldavis_output_100topics_rs00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vn.aksw.org/papers/2015/WSDM_Topic_Evaluation/public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visl.sdu.dk/~eckhard/pdf/PLP20-amilo.p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nfordnlp.github.io/CoreNLP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" TargetMode="External"/><Relationship Id="rId2" Type="http://schemas.openxmlformats.org/officeDocument/2006/relationships/hyperlink" Target="https://github.com/rsouza/text-learning-tools/blob/master/notebooks/tesseract_ocr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nskribus.eu/Transkribu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r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ex101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37220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Text data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3238068"/>
            <a:ext cx="8384498" cy="276649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3600" dirty="0" smtClean="0">
                <a:latin typeface="+mj-lt"/>
              </a:rPr>
              <a:t>Topic Modeling, NLP e outros tratamentos com texto</a:t>
            </a:r>
          </a:p>
          <a:p>
            <a:endParaRPr lang="pt-BR" sz="3600" dirty="0" smtClean="0">
              <a:latin typeface="+mj-lt"/>
            </a:endParaRPr>
          </a:p>
          <a:p>
            <a:r>
              <a:rPr lang="en-US" dirty="0"/>
              <a:t>Hugo </a:t>
            </a:r>
            <a:r>
              <a:rPr lang="en-US" dirty="0" err="1"/>
              <a:t>Barreto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Marcelo B. </a:t>
            </a:r>
            <a:r>
              <a:rPr lang="en-US" dirty="0" err="1"/>
              <a:t>Barata</a:t>
            </a:r>
            <a:r>
              <a:rPr lang="en-US" dirty="0"/>
              <a:t> Ribeiro</a:t>
            </a:r>
            <a:endParaRPr lang="pt-B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0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Pré-processamento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Stem</a:t>
            </a:r>
          </a:p>
          <a:p>
            <a:r>
              <a:rPr lang="pt-BR" dirty="0" smtClean="0"/>
              <a:t>Lemma</a:t>
            </a:r>
          </a:p>
          <a:p>
            <a:r>
              <a:rPr lang="pt-BR" dirty="0" smtClean="0"/>
              <a:t>Stopwords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47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17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de similaridade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</a:p>
          <a:p>
            <a:endParaRPr lang="pt-BR" dirty="0" smtClean="0"/>
          </a:p>
          <a:p>
            <a:r>
              <a:rPr lang="pt-BR" dirty="0" smtClean="0"/>
              <a:t>Cosseno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90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Modelagem de Tópicos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39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</a:t>
            </a:r>
            <a:r>
              <a:rPr lang="pt-BR" dirty="0" smtClean="0"/>
              <a:t>Tópicos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20" y="1825625"/>
            <a:ext cx="784496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7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5" y="1757999"/>
            <a:ext cx="5775649" cy="435133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5" y="2410192"/>
            <a:ext cx="2188950" cy="30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r>
              <a:rPr lang="pt-BR" dirty="0" smtClean="0"/>
              <a:t>Pacotes do python: gensim e pyLDAvis </a:t>
            </a:r>
          </a:p>
          <a:p>
            <a:r>
              <a:rPr lang="pt-BR" dirty="0"/>
              <a:t>Modelo mais utilizado: LDA (Latent Dirichlet Allocation</a:t>
            </a:r>
            <a:r>
              <a:rPr lang="pt-BR" dirty="0" smtClean="0"/>
              <a:t>)</a:t>
            </a:r>
          </a:p>
          <a:p>
            <a:r>
              <a:rPr lang="pt-BR" dirty="0" smtClean="0"/>
              <a:t>Alternativas: </a:t>
            </a:r>
          </a:p>
          <a:p>
            <a:pPr lvl="1"/>
            <a:r>
              <a:rPr lang="pt-BR" dirty="0" smtClean="0"/>
              <a:t>HDP </a:t>
            </a:r>
            <a:r>
              <a:rPr lang="pt-BR" dirty="0"/>
              <a:t>(Hierarchical Dirichlet </a:t>
            </a:r>
            <a:r>
              <a:rPr lang="pt-BR" dirty="0" smtClean="0"/>
              <a:t>Process)</a:t>
            </a:r>
          </a:p>
          <a:p>
            <a:pPr lvl="1"/>
            <a:r>
              <a:rPr lang="pt-BR" dirty="0" smtClean="0"/>
              <a:t>LSI (Latent Semantic Index)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Explicar melhor LDA?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Dirichlet</a:t>
            </a:r>
            <a:r>
              <a:rPr lang="en-US" dirty="0"/>
              <a:t>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4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00" y="-11430"/>
            <a:ext cx="10882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Validação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processo de geração de tópicos em geral demanda a colaboração de um especialista, </a:t>
            </a:r>
          </a:p>
          <a:p>
            <a:r>
              <a:rPr lang="pt-BR" dirty="0" smtClean="0"/>
              <a:t>Análise exaustiva de tópicos, tokens e documentos.</a:t>
            </a:r>
          </a:p>
          <a:p>
            <a:r>
              <a:rPr lang="pt-BR" dirty="0" smtClean="0"/>
              <a:t>Formulação interna de índices de coesão.</a:t>
            </a:r>
          </a:p>
          <a:p>
            <a:r>
              <a:rPr lang="pt-BR" dirty="0" smtClean="0"/>
              <a:t>É possível automatizar parte do processo. Ver, por exemplo, o paper </a:t>
            </a:r>
            <a:r>
              <a:rPr lang="pt-BR" dirty="0" smtClean="0">
                <a:hlinkClick r:id="rId3"/>
              </a:rPr>
              <a:t>“</a:t>
            </a:r>
            <a:r>
              <a:rPr lang="en-US" dirty="0">
                <a:hlinkClick r:id="rId3"/>
              </a:rPr>
              <a:t>Exploring the Space of Topic Coherence </a:t>
            </a:r>
            <a:r>
              <a:rPr lang="en-US" dirty="0" smtClean="0">
                <a:hlinkClick r:id="rId3"/>
              </a:rPr>
              <a:t>Measures”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0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Text data: etapas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1   </a:t>
            </a:r>
            <a:r>
              <a:rPr lang="pt-BR" dirty="0" smtClean="0"/>
              <a:t>Digitalização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   </a:t>
            </a:r>
            <a:r>
              <a:rPr lang="en-US" dirty="0"/>
              <a:t>OCR </a:t>
            </a:r>
          </a:p>
          <a:p>
            <a:pPr marL="0" indent="0">
              <a:buNone/>
            </a:pPr>
            <a:r>
              <a:rPr lang="en-US" dirty="0" smtClean="0"/>
              <a:t>3   </a:t>
            </a:r>
            <a:r>
              <a:rPr lang="pt-BR" dirty="0" smtClean="0"/>
              <a:t>Limpeza de dados / pré-processamento</a:t>
            </a:r>
          </a:p>
          <a:p>
            <a:pPr lvl="1"/>
            <a:r>
              <a:rPr lang="en-US" dirty="0" smtClean="0"/>
              <a:t>Stem/Lemma</a:t>
            </a:r>
          </a:p>
          <a:p>
            <a:pPr lvl="1"/>
            <a:r>
              <a:rPr lang="en-US" dirty="0" err="1" smtClean="0"/>
              <a:t>Stopwords</a:t>
            </a:r>
            <a:endParaRPr lang="en-US" dirty="0" smtClean="0"/>
          </a:p>
          <a:p>
            <a:pPr lvl="1"/>
            <a:r>
              <a:rPr lang="pt-BR" dirty="0" smtClean="0"/>
              <a:t>TF-IDF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  </a:t>
            </a:r>
            <a:r>
              <a:rPr lang="en-US" dirty="0" err="1" smtClean="0"/>
              <a:t>Predição</a:t>
            </a:r>
            <a:r>
              <a:rPr lang="en-US" dirty="0" smtClean="0"/>
              <a:t>/</a:t>
            </a:r>
            <a:r>
              <a:rPr lang="en-US" dirty="0" err="1" smtClean="0"/>
              <a:t>Resultados</a:t>
            </a:r>
            <a:endParaRPr lang="en-US" dirty="0" smtClean="0"/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pt-BR" dirty="0" smtClean="0"/>
              <a:t>Modelagem </a:t>
            </a:r>
            <a:r>
              <a:rPr lang="pt-BR" dirty="0"/>
              <a:t>de </a:t>
            </a:r>
            <a:r>
              <a:rPr lang="pt-BR" dirty="0" smtClean="0"/>
              <a:t>tópicos</a:t>
            </a:r>
          </a:p>
          <a:p>
            <a:pPr lvl="1"/>
            <a:r>
              <a:rPr lang="pt-BR" dirty="0"/>
              <a:t>Extração de </a:t>
            </a:r>
            <a:r>
              <a:rPr lang="pt-BR" dirty="0" smtClean="0"/>
              <a:t>Entidades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b="0" dirty="0"/>
              <a:t>Named-entity recognition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00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21</a:t>
            </a:fld>
            <a:endParaRPr lang="pt-BR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204168"/>
            <a:ext cx="4617720" cy="6653832"/>
          </a:xfrm>
        </p:spPr>
      </p:pic>
    </p:spTree>
    <p:extLst>
      <p:ext uri="{BB962C8B-B14F-4D97-AF65-F5344CB8AC3E}">
        <p14:creationId xmlns:p14="http://schemas.microsoft.com/office/powerpoint/2010/main" val="6067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Named-entity recognition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Ferramentas: </a:t>
            </a:r>
          </a:p>
          <a:p>
            <a:pPr lvl="1"/>
            <a:r>
              <a:rPr lang="pt-BR" dirty="0" smtClean="0">
                <a:hlinkClick r:id="rId3"/>
              </a:rPr>
              <a:t>palavras</a:t>
            </a:r>
            <a:endParaRPr lang="pt-BR" dirty="0" smtClean="0"/>
          </a:p>
          <a:p>
            <a:pPr lvl="1"/>
            <a:r>
              <a:rPr lang="pt-BR" dirty="0">
                <a:hlinkClick r:id="rId4"/>
              </a:rPr>
              <a:t>Stanford </a:t>
            </a:r>
            <a:r>
              <a:rPr lang="pt-BR" dirty="0" smtClean="0">
                <a:hlinkClick r:id="rId4"/>
              </a:rPr>
              <a:t>NLP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1560"/>
          </a:xfrm>
        </p:spPr>
        <p:txBody>
          <a:bodyPr/>
          <a:lstStyle/>
          <a:p>
            <a:r>
              <a:rPr lang="pt-BR" dirty="0" smtClean="0"/>
              <a:t>Exemplo de aplicação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0" y="1051561"/>
            <a:ext cx="7315200" cy="55891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74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20602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Obrigado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2512136"/>
            <a:ext cx="8384498" cy="382335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 smtClean="0"/>
              <a:t>Hugo Barreto</a:t>
            </a:r>
          </a:p>
          <a:p>
            <a:endParaRPr lang="pt-BR" dirty="0" smtClean="0"/>
          </a:p>
          <a:p>
            <a:r>
              <a:rPr lang="pt-BR" dirty="0" smtClean="0"/>
              <a:t>•</a:t>
            </a:r>
            <a:endParaRPr lang="pt-BR" dirty="0"/>
          </a:p>
          <a:p>
            <a:r>
              <a:rPr lang="pt-BR" dirty="0" smtClean="0"/>
              <a:t>Marcelo </a:t>
            </a:r>
            <a:r>
              <a:rPr lang="pt-BR" dirty="0"/>
              <a:t>Barata Ribeiro </a:t>
            </a:r>
            <a:r>
              <a:rPr lang="pt-BR" dirty="0" smtClean="0"/>
              <a:t>marcelobbribeiro@gmail.com</a:t>
            </a:r>
          </a:p>
        </p:txBody>
      </p:sp>
    </p:spTree>
    <p:extLst>
      <p:ext uri="{BB962C8B-B14F-4D97-AF65-F5344CB8AC3E}">
        <p14:creationId xmlns:p14="http://schemas.microsoft.com/office/powerpoint/2010/main" val="13382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255476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Computer vision e OCR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51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3" y="0"/>
            <a:ext cx="606523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3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8189"/>
            <a:ext cx="4274820" cy="66998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-296733"/>
            <a:ext cx="5223510" cy="73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Computer vision e OCR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para lidar com imagens de texto:</a:t>
            </a:r>
            <a:endParaRPr lang="pt-BR" dirty="0" smtClean="0">
              <a:hlinkClick r:id="rId2"/>
            </a:endParaRPr>
          </a:p>
          <a:p>
            <a:pPr lvl="1"/>
            <a:r>
              <a:rPr lang="pt-BR" dirty="0" smtClean="0">
                <a:hlinkClick r:id="rId2"/>
              </a:rPr>
              <a:t>Tesseract</a:t>
            </a:r>
            <a:endParaRPr lang="pt-BR" dirty="0" smtClean="0"/>
          </a:p>
          <a:p>
            <a:pPr lvl="1"/>
            <a:r>
              <a:rPr lang="pt-BR" dirty="0" smtClean="0">
                <a:hlinkClick r:id="rId3"/>
              </a:rPr>
              <a:t>Cloud </a:t>
            </a:r>
            <a:r>
              <a:rPr lang="pt-BR" dirty="0">
                <a:hlinkClick r:id="rId3"/>
              </a:rPr>
              <a:t>Vision </a:t>
            </a:r>
            <a:r>
              <a:rPr lang="pt-BR" dirty="0" smtClean="0">
                <a:hlinkClick r:id="rId3"/>
              </a:rPr>
              <a:t>API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Transkribus</a:t>
            </a:r>
            <a:r>
              <a:rPr lang="pt-BR" dirty="0"/>
              <a:t> </a:t>
            </a:r>
            <a:r>
              <a:rPr lang="pt-BR" dirty="0" smtClean="0"/>
              <a:t>(somente para manuscritos</a:t>
            </a:r>
            <a:r>
              <a:rPr lang="pt-BR" dirty="0"/>
              <a:t>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9385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5" y="254000"/>
            <a:ext cx="9017356" cy="5973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9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Limpeza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E</a:t>
            </a:r>
            <a:r>
              <a:rPr lang="pt-BR" dirty="0" smtClean="0"/>
              <a:t>xpressões </a:t>
            </a:r>
            <a:r>
              <a:rPr lang="pt-BR" dirty="0"/>
              <a:t>regulares (regex).</a:t>
            </a:r>
          </a:p>
          <a:p>
            <a:pPr lvl="1"/>
            <a:r>
              <a:rPr lang="pt-BR" dirty="0" smtClean="0">
                <a:hlinkClick r:id="rId3"/>
              </a:rPr>
              <a:t>docs.python.org/2/library/re.html</a:t>
            </a:r>
            <a:endParaRPr lang="pt-BR" dirty="0"/>
          </a:p>
          <a:p>
            <a:pPr lvl="1"/>
            <a:r>
              <a:rPr lang="pt-BR" dirty="0" smtClean="0">
                <a:hlinkClick r:id="rId4"/>
              </a:rPr>
              <a:t>Regex101</a:t>
            </a:r>
            <a:endParaRPr lang="pt-BR" dirty="0" smtClean="0"/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Soundex</a:t>
            </a:r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enchant</a:t>
            </a:r>
          </a:p>
          <a:p>
            <a:pPr lvl="1"/>
            <a:endParaRPr lang="pt-BR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18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4254"/>
            <a:ext cx="4112344" cy="4351338"/>
          </a:xfrm>
        </p:spPr>
      </p:pic>
      <p:sp>
        <p:nvSpPr>
          <p:cNvPr id="7" name="CaixaDeTexto 6"/>
          <p:cNvSpPr txBox="1"/>
          <p:nvPr/>
        </p:nvSpPr>
        <p:spPr>
          <a:xfrm>
            <a:off x="1638092" y="394922"/>
            <a:ext cx="14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Texto original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80296" y="42154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OCR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894525" y="3448524"/>
            <a:ext cx="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Limpeza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Seta para a direita 12"/>
          <p:cNvSpPr/>
          <p:nvPr/>
        </p:nvSpPr>
        <p:spPr>
          <a:xfrm rot="5400000">
            <a:off x="8220500" y="3064336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861027" y="749617"/>
            <a:ext cx="7019822" cy="2320555"/>
          </a:xfrm>
          <a:prstGeom prst="rect">
            <a:avLst/>
          </a:prstGeom>
          <a:ln w="762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2" name="Seta para a direita 11"/>
          <p:cNvSpPr/>
          <p:nvPr/>
        </p:nvSpPr>
        <p:spPr>
          <a:xfrm>
            <a:off x="4510875" y="1680972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3503000"/>
            <a:ext cx="7330973" cy="208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467661"/>
            <a:ext cx="7330973" cy="25339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6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9191</TotalTime>
  <Words>568</Words>
  <Application>Microsoft Office PowerPoint</Application>
  <PresentationFormat>Widescreen</PresentationFormat>
  <Paragraphs>103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 Unicode MS</vt:lpstr>
      <vt:lpstr>Arial</vt:lpstr>
      <vt:lpstr>Bitter</vt:lpstr>
      <vt:lpstr>Calibri</vt:lpstr>
      <vt:lpstr>Calibri Light</vt:lpstr>
      <vt:lpstr>Century Gothic</vt:lpstr>
      <vt:lpstr>Tema do Office</vt:lpstr>
      <vt:lpstr>Text data</vt:lpstr>
      <vt:lpstr>Text data: etapas</vt:lpstr>
      <vt:lpstr>Computer vision e OCR</vt:lpstr>
      <vt:lpstr>PowerPoint Presentation</vt:lpstr>
      <vt:lpstr>PowerPoint Presentation</vt:lpstr>
      <vt:lpstr>Computer vision e OCR</vt:lpstr>
      <vt:lpstr>PowerPoint Presentation</vt:lpstr>
      <vt:lpstr>Limpeza de Dados</vt:lpstr>
      <vt:lpstr>PowerPoint Presentation</vt:lpstr>
      <vt:lpstr>Pré-processamento</vt:lpstr>
      <vt:lpstr>TF-IDF</vt:lpstr>
      <vt:lpstr>Modelos de similaridade</vt:lpstr>
      <vt:lpstr>Modelagem de Tópicos</vt:lpstr>
      <vt:lpstr>Modelagem de Tópicos</vt:lpstr>
      <vt:lpstr>Modelagem de Tópicos</vt:lpstr>
      <vt:lpstr>Modelagem de Tópicos</vt:lpstr>
      <vt:lpstr>Explicar melhor LDA?</vt:lpstr>
      <vt:lpstr>PowerPoint Presentation</vt:lpstr>
      <vt:lpstr>Validação</vt:lpstr>
      <vt:lpstr>Named-entity recognition</vt:lpstr>
      <vt:lpstr>PowerPoint Presentation</vt:lpstr>
      <vt:lpstr>Named-entity recognition</vt:lpstr>
      <vt:lpstr>Exemplo de aplicação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CPDOC + History-Lab</dc:title>
  <dc:creator>Marcelo Bianchi Barata Ribeiro</dc:creator>
  <cp:lastModifiedBy>MARCELO BIANCHI BARATA RIBEIRO</cp:lastModifiedBy>
  <cp:revision>241</cp:revision>
  <dcterms:created xsi:type="dcterms:W3CDTF">2016-09-21T18:19:40Z</dcterms:created>
  <dcterms:modified xsi:type="dcterms:W3CDTF">2019-08-23T02:16:26Z</dcterms:modified>
</cp:coreProperties>
</file>